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m4v" ContentType="video/unknown"/>
  <Default Extension="mp4" ContentType="video/unknown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6" r:id="rId3"/>
    <p:sldId id="259" r:id="rId4"/>
    <p:sldId id="257" r:id="rId5"/>
    <p:sldId id="262" r:id="rId6"/>
    <p:sldId id="263" r:id="rId7"/>
    <p:sldId id="258" r:id="rId8"/>
    <p:sldId id="264" r:id="rId9"/>
    <p:sldId id="267" r:id="rId10"/>
    <p:sldId id="268" r:id="rId11"/>
    <p:sldId id="261" r:id="rId12"/>
    <p:sldId id="270" r:id="rId13"/>
    <p:sldId id="269" r:id="rId14"/>
    <p:sldId id="27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36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A43F06-E5EE-744F-A1CC-BB7FA0E379C9}" type="datetimeFigureOut">
              <a:rPr lang="en-US" smtClean="0"/>
              <a:t>6/6/22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14169-045A-734B-B506-CEA904EDEF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345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4169-045A-734B-B506-CEA904EDEF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873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9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20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92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6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872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89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8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42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646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12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2B451D-1625-E545-BA07-1817E5A092F3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155F87-2DCD-D840-98DE-33A87B1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481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png"/><Relationship Id="rId5" Type="http://schemas.microsoft.com/office/2007/relationships/hdphoto" Target="../media/hdphoto1.wdp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3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7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7789" y="1395412"/>
            <a:ext cx="8355264" cy="1470025"/>
          </a:xfrm>
        </p:spPr>
        <p:txBody>
          <a:bodyPr>
            <a:normAutofit fontScale="90000"/>
          </a:bodyPr>
          <a:lstStyle/>
          <a:p>
            <a:pPr algn="l">
              <a:lnSpc>
                <a:spcPct val="150000"/>
              </a:lnSpc>
            </a:pPr>
            <a:r>
              <a:rPr lang="en-US" b="1" dirty="0" smtClean="0">
                <a:latin typeface="Times New Roman"/>
                <a:cs typeface="Times New Roman"/>
              </a:rPr>
              <a:t>TÁO BÓN</a:t>
            </a:r>
            <a:br>
              <a:rPr lang="en-US" b="1" dirty="0" smtClean="0">
                <a:latin typeface="Times New Roman"/>
                <a:cs typeface="Times New Roman"/>
              </a:rPr>
            </a:br>
            <a:r>
              <a:rPr lang="en-US" sz="2700" dirty="0" smtClean="0">
                <a:latin typeface="Times New Roman"/>
                <a:cs typeface="Times New Roman"/>
              </a:rPr>
              <a:t>SINH LÝ ĐẠI TIỆN</a:t>
            </a:r>
            <a:r>
              <a:rPr lang="en-US" sz="2700" dirty="0">
                <a:latin typeface="Times New Roman"/>
                <a:cs typeface="Times New Roman"/>
              </a:rPr>
              <a:t/>
            </a:r>
            <a:br>
              <a:rPr lang="en-US" sz="2700" dirty="0">
                <a:latin typeface="Times New Roman"/>
                <a:cs typeface="Times New Roman"/>
              </a:rPr>
            </a:br>
            <a:r>
              <a:rPr lang="en-US" sz="2700" dirty="0" smtClean="0">
                <a:latin typeface="Times New Roman"/>
                <a:cs typeface="Times New Roman"/>
              </a:rPr>
              <a:t>NGUYÊN NHÂN &amp; DỊCH TỄ TÁO BÓN</a:t>
            </a:r>
            <a:endParaRPr lang="en-US" sz="2700" dirty="0">
              <a:latin typeface="Times New Roman"/>
              <a:cs typeface="Times New Roman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4234" y="3886200"/>
            <a:ext cx="6400800" cy="1752600"/>
          </a:xfrm>
        </p:spPr>
        <p:txBody>
          <a:bodyPr/>
          <a:lstStyle/>
          <a:p>
            <a:pPr algn="r"/>
            <a:r>
              <a:rPr lang="en-US" dirty="0" smtClean="0"/>
              <a:t>PHẠM MINH NGỌC</a:t>
            </a:r>
          </a:p>
          <a:p>
            <a:pPr algn="r"/>
            <a:r>
              <a:rPr lang="en-US" dirty="0" smtClean="0"/>
              <a:t>KHOA HMTT-BVĐHYD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267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0421"/>
            <a:ext cx="8229600" cy="574844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/>
                <a:cs typeface="Times New Roman"/>
              </a:rPr>
              <a:t>TÁO BÓN NGUYÊN PHÁT</a:t>
            </a:r>
            <a:endParaRPr lang="en-US" sz="2800" dirty="0">
              <a:latin typeface="Times New Roman"/>
              <a:cs typeface="Times New Roman"/>
            </a:endParaRPr>
          </a:p>
        </p:txBody>
      </p:sp>
      <p:pic>
        <p:nvPicPr>
          <p:cNvPr id="6" name="Picture 5" descr="Screen Shot 2022-06-06 at 6.55.2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16" y="900934"/>
            <a:ext cx="8733700" cy="1787960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2926816"/>
            <a:ext cx="8229600" cy="33686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Co </a:t>
            </a:r>
            <a:r>
              <a:rPr lang="en-US" sz="2400" dirty="0" err="1" smtClean="0">
                <a:latin typeface="Times New Roman"/>
                <a:cs typeface="Times New Roman"/>
              </a:rPr>
              <a:t>bóp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đại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tràng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bình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thường</a:t>
            </a:r>
            <a:endParaRPr lang="en-US" sz="2400" dirty="0" smtClean="0">
              <a:latin typeface="Times New Roman"/>
              <a:cs typeface="Times New Roman"/>
            </a:endParaRPr>
          </a:p>
          <a:p>
            <a:r>
              <a:rPr lang="en-US" sz="2400" dirty="0" err="1" smtClean="0">
                <a:latin typeface="Times New Roman"/>
                <a:cs typeface="Times New Roman"/>
              </a:rPr>
              <a:t>Giảm</a:t>
            </a:r>
            <a:r>
              <a:rPr lang="en-US" sz="2400" dirty="0" smtClean="0">
                <a:latin typeface="Times New Roman"/>
                <a:cs typeface="Times New Roman"/>
              </a:rPr>
              <a:t> co </a:t>
            </a:r>
            <a:r>
              <a:rPr lang="en-US" sz="2400" dirty="0" err="1" smtClean="0">
                <a:latin typeface="Times New Roman"/>
                <a:cs typeface="Times New Roman"/>
              </a:rPr>
              <a:t>bóp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đại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tràng</a:t>
            </a:r>
            <a:r>
              <a:rPr lang="en-US" sz="2400" dirty="0" smtClean="0">
                <a:latin typeface="Times New Roman"/>
                <a:cs typeface="Times New Roman"/>
              </a:rPr>
              <a:t>: </a:t>
            </a:r>
            <a:r>
              <a:rPr lang="en-US" sz="2400" dirty="0" err="1" smtClean="0">
                <a:latin typeface="Times New Roman"/>
                <a:cs typeface="Times New Roman"/>
              </a:rPr>
              <a:t>Đờ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đại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tràng</a:t>
            </a:r>
            <a:endParaRPr lang="en-US" sz="2400" dirty="0" smtClean="0">
              <a:latin typeface="Times New Roman"/>
              <a:cs typeface="Times New Roman"/>
            </a:endParaRPr>
          </a:p>
          <a:p>
            <a:r>
              <a:rPr lang="en-US" sz="2400" dirty="0" err="1" smtClean="0">
                <a:latin typeface="Times New Roman"/>
                <a:cs typeface="Times New Roman"/>
              </a:rPr>
              <a:t>Rối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loạn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tống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phân</a:t>
            </a:r>
            <a:endParaRPr lang="en-US" sz="2400" dirty="0" smtClean="0">
              <a:latin typeface="Times New Roman"/>
              <a:cs typeface="Times New Roman"/>
            </a:endParaRPr>
          </a:p>
          <a:p>
            <a:pPr lvl="1"/>
            <a:r>
              <a:rPr lang="en-US" sz="2400" dirty="0" err="1" smtClean="0">
                <a:latin typeface="Times New Roman"/>
                <a:cs typeface="Times New Roman"/>
              </a:rPr>
              <a:t>Bất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thường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chức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năng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cơ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sàn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chậu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dirty="0" err="1" smtClean="0">
                <a:latin typeface="Times New Roman"/>
                <a:cs typeface="Times New Roman"/>
              </a:rPr>
              <a:t>cơ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vòng</a:t>
            </a:r>
            <a:r>
              <a:rPr lang="en-US" sz="2400" dirty="0" smtClean="0">
                <a:latin typeface="Times New Roman"/>
                <a:cs typeface="Times New Roman"/>
              </a:rPr>
              <a:t> HM: </a:t>
            </a:r>
            <a:r>
              <a:rPr lang="en-US" sz="2400" dirty="0" err="1" smtClean="0">
                <a:latin typeface="Times New Roman"/>
                <a:cs typeface="Times New Roman"/>
              </a:rPr>
              <a:t>anismus</a:t>
            </a:r>
            <a:endParaRPr lang="en-US" sz="2400" dirty="0" smtClean="0">
              <a:latin typeface="Times New Roman"/>
              <a:cs typeface="Times New Roman"/>
            </a:endParaRPr>
          </a:p>
          <a:p>
            <a:pPr lvl="1"/>
            <a:r>
              <a:rPr lang="en-US" sz="2400" dirty="0" err="1" smtClean="0">
                <a:latin typeface="Times New Roman"/>
                <a:cs typeface="Times New Roman"/>
              </a:rPr>
              <a:t>Bất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thường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cấu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trúc</a:t>
            </a:r>
            <a:r>
              <a:rPr lang="en-US" sz="2400" dirty="0" smtClean="0">
                <a:latin typeface="Times New Roman"/>
                <a:cs typeface="Times New Roman"/>
              </a:rPr>
              <a:t>: Rectocele, </a:t>
            </a:r>
            <a:r>
              <a:rPr lang="en-US" sz="2400" dirty="0" err="1" smtClean="0">
                <a:latin typeface="Times New Roman"/>
                <a:cs typeface="Times New Roman"/>
              </a:rPr>
              <a:t>enterocele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dirty="0" err="1" smtClean="0">
                <a:latin typeface="Times New Roman"/>
                <a:cs typeface="Times New Roman"/>
              </a:rPr>
              <a:t>sigmoidocele</a:t>
            </a:r>
            <a:r>
              <a:rPr lang="en-US" sz="2400" dirty="0" smtClean="0">
                <a:latin typeface="Times New Roman"/>
                <a:cs typeface="Times New Roman"/>
              </a:rPr>
              <a:t>, intussusception, </a:t>
            </a:r>
            <a:r>
              <a:rPr lang="en-US" sz="2400" dirty="0" err="1" smtClean="0">
                <a:latin typeface="Times New Roman"/>
                <a:cs typeface="Times New Roman"/>
              </a:rPr>
              <a:t>sa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trực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tràng</a:t>
            </a:r>
            <a:endParaRPr lang="en-US" sz="2400" dirty="0" smtClean="0">
              <a:latin typeface="Times New Roman"/>
              <a:cs typeface="Times New Roman"/>
            </a:endParaRPr>
          </a:p>
          <a:p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26876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21895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RỐI LOẠN TỐNG PHÂN</a:t>
            </a:r>
            <a:endParaRPr lang="en-US" sz="3200" dirty="0">
              <a:latin typeface="Times New Roman"/>
              <a:cs typeface="Times New Roman"/>
            </a:endParaRPr>
          </a:p>
        </p:txBody>
      </p:sp>
      <p:pic>
        <p:nvPicPr>
          <p:cNvPr id="4" name="Content Placeholder 3" descr="ssc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0" r="3280"/>
          <a:stretch>
            <a:fillRect/>
          </a:stretch>
        </p:blipFill>
        <p:spPr>
          <a:xfrm>
            <a:off x="2903621" y="900564"/>
            <a:ext cx="3326710" cy="2179303"/>
          </a:xfrm>
        </p:spPr>
      </p:pic>
      <p:pic>
        <p:nvPicPr>
          <p:cNvPr id="6" name="Picture 5" descr="Screen Shot 2022-05-30 at 1.42.43 AM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01" b="89109" l="0" r="96813">
                        <a14:foregroundMark x1="97211" y1="67327" x2="86454" y2="69307"/>
                        <a14:backgroundMark x1="83665" y1="71287" x2="82072" y2="80198"/>
                        <a14:backgroundMark x1="82072" y1="80198" x2="83267" y2="85644"/>
                        <a14:backgroundMark x1="83267" y1="85644" x2="90438" y2="86139"/>
                        <a14:backgroundMark x1="90438" y1="86139" x2="95219" y2="861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300" y="3872220"/>
            <a:ext cx="3187700" cy="2565400"/>
          </a:xfrm>
          <a:prstGeom prst="rect">
            <a:avLst/>
          </a:prstGeom>
        </p:spPr>
      </p:pic>
      <p:pic>
        <p:nvPicPr>
          <p:cNvPr id="9" name="Picture 8" descr="Screen Shot 2022-05-30 at 2.00.56 A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7" y="657793"/>
            <a:ext cx="2447851" cy="2769937"/>
          </a:xfrm>
          <a:prstGeom prst="rect">
            <a:avLst/>
          </a:prstGeom>
        </p:spPr>
      </p:pic>
      <p:pic>
        <p:nvPicPr>
          <p:cNvPr id="10" name="Picture 9" descr="Screen Shot 2022-05-30 at 2.01.07 A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700" y="680901"/>
            <a:ext cx="2400300" cy="2746829"/>
          </a:xfrm>
          <a:prstGeom prst="rect">
            <a:avLst/>
          </a:prstGeom>
        </p:spPr>
      </p:pic>
      <p:pic>
        <p:nvPicPr>
          <p:cNvPr id="11" name="Picture 10" descr="Screen Shot 2022-05-30 at 2.27.16 AM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131" y="3596105"/>
            <a:ext cx="3378200" cy="3073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59266" y="6342924"/>
            <a:ext cx="1339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Rectocele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7023629" y="6269395"/>
            <a:ext cx="13053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Enterocele</a:t>
            </a:r>
            <a:endParaRPr lang="en-US" sz="2000" dirty="0"/>
          </a:p>
        </p:txBody>
      </p:sp>
      <p:pic>
        <p:nvPicPr>
          <p:cNvPr id="7" name="Picture 6" descr="rectocele.jp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47" y="3872220"/>
            <a:ext cx="2958373" cy="246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49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70"/>
            <a:ext cx="8229600" cy="574844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/>
                <a:cs typeface="Times New Roman"/>
              </a:rPr>
              <a:t>TÁO BÓN </a:t>
            </a:r>
            <a:r>
              <a:rPr lang="en-US" sz="2800" dirty="0" smtClean="0">
                <a:latin typeface="Times New Roman"/>
                <a:cs typeface="Times New Roman"/>
              </a:rPr>
              <a:t>THỨ </a:t>
            </a:r>
            <a:r>
              <a:rPr lang="en-US" sz="2800" dirty="0" smtClean="0">
                <a:latin typeface="Times New Roman"/>
                <a:cs typeface="Times New Roman"/>
              </a:rPr>
              <a:t>PHÁT</a:t>
            </a:r>
            <a:endParaRPr lang="en-US" sz="2800" dirty="0">
              <a:latin typeface="Times New Roman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5790"/>
            <a:ext cx="8229600" cy="519037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 smtClean="0">
                <a:latin typeface="Times New Roman"/>
                <a:cs typeface="Times New Roman"/>
              </a:rPr>
              <a:t>Bệnh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lý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vùng</a:t>
            </a:r>
            <a:r>
              <a:rPr lang="en-US" sz="2400" dirty="0" smtClean="0">
                <a:latin typeface="Times New Roman"/>
                <a:cs typeface="Times New Roman"/>
              </a:rPr>
              <a:t> HMTT: U </a:t>
            </a:r>
            <a:r>
              <a:rPr lang="en-US" sz="2400" dirty="0" err="1" smtClean="0">
                <a:latin typeface="Times New Roman"/>
                <a:cs typeface="Times New Roman"/>
              </a:rPr>
              <a:t>đại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trực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tràng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dirty="0" err="1" smtClean="0">
                <a:latin typeface="Times New Roman"/>
                <a:cs typeface="Times New Roman"/>
              </a:rPr>
              <a:t>trĩ</a:t>
            </a:r>
            <a:r>
              <a:rPr lang="en-US" sz="2400" dirty="0" smtClean="0">
                <a:latin typeface="Times New Roman"/>
                <a:cs typeface="Times New Roman"/>
              </a:rPr>
              <a:t>, </a:t>
            </a:r>
            <a:r>
              <a:rPr lang="en-US" sz="2400" dirty="0" err="1" smtClean="0">
                <a:latin typeface="Times New Roman"/>
                <a:cs typeface="Times New Roman"/>
              </a:rPr>
              <a:t>nứt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hậu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môn</a:t>
            </a:r>
            <a:r>
              <a:rPr lang="en-US" sz="2400" dirty="0" smtClean="0">
                <a:latin typeface="Times New Roman"/>
                <a:cs typeface="Times New Roman"/>
              </a:rPr>
              <a:t>…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Times New Roman"/>
                <a:cs typeface="Times New Roman"/>
              </a:rPr>
              <a:t>Bệnh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lý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toàn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err="1" smtClean="0">
                <a:latin typeface="Times New Roman"/>
                <a:cs typeface="Times New Roman"/>
              </a:rPr>
              <a:t>thân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en-US" sz="2400" dirty="0" err="1">
                <a:latin typeface="Times New Roman"/>
                <a:cs typeface="Times New Roman"/>
              </a:rPr>
              <a:t>Thần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 err="1">
                <a:latin typeface="Times New Roman"/>
                <a:cs typeface="Times New Roman"/>
              </a:rPr>
              <a:t>kinh</a:t>
            </a:r>
            <a:r>
              <a:rPr lang="en-US" sz="2400" dirty="0">
                <a:latin typeface="Times New Roman"/>
                <a:cs typeface="Times New Roman"/>
              </a:rPr>
              <a:t>: Parkinson, dementia, </a:t>
            </a:r>
            <a:r>
              <a:rPr lang="en-US" sz="2400" dirty="0" err="1">
                <a:latin typeface="Times New Roman"/>
                <a:cs typeface="Times New Roman"/>
              </a:rPr>
              <a:t>chấn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 err="1">
                <a:latin typeface="Times New Roman"/>
                <a:cs typeface="Times New Roman"/>
              </a:rPr>
              <a:t>thương</a:t>
            </a:r>
            <a:r>
              <a:rPr lang="en-US" sz="2400" dirty="0">
                <a:latin typeface="Times New Roman"/>
                <a:cs typeface="Times New Roman"/>
              </a:rPr>
              <a:t>…</a:t>
            </a:r>
          </a:p>
          <a:p>
            <a:pPr lvl="1">
              <a:lnSpc>
                <a:spcPct val="150000"/>
              </a:lnSpc>
            </a:pPr>
            <a:r>
              <a:rPr lang="en-US" sz="2400" dirty="0" err="1">
                <a:latin typeface="Times New Roman"/>
                <a:cs typeface="Times New Roman"/>
              </a:rPr>
              <a:t>Chuyển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 err="1">
                <a:latin typeface="Times New Roman"/>
                <a:cs typeface="Times New Roman"/>
              </a:rPr>
              <a:t>hoá</a:t>
            </a:r>
            <a:r>
              <a:rPr lang="en-US" sz="2400" dirty="0">
                <a:latin typeface="Times New Roman"/>
                <a:cs typeface="Times New Roman"/>
              </a:rPr>
              <a:t>: ĐTĐ, </a:t>
            </a:r>
            <a:r>
              <a:rPr lang="en-US" sz="2400" dirty="0" err="1">
                <a:latin typeface="Times New Roman"/>
                <a:cs typeface="Times New Roman"/>
              </a:rPr>
              <a:t>suy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 err="1">
                <a:latin typeface="Times New Roman"/>
                <a:cs typeface="Times New Roman"/>
              </a:rPr>
              <a:t>giáp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dirty="0" err="1">
                <a:latin typeface="Times New Roman"/>
                <a:cs typeface="Times New Roman"/>
              </a:rPr>
              <a:t>tăng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 err="1">
                <a:latin typeface="Times New Roman"/>
                <a:cs typeface="Times New Roman"/>
              </a:rPr>
              <a:t>Ca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dirty="0" err="1">
                <a:latin typeface="Times New Roman"/>
                <a:cs typeface="Times New Roman"/>
              </a:rPr>
              <a:t>hạ</a:t>
            </a:r>
            <a:r>
              <a:rPr lang="en-US" sz="2400" dirty="0">
                <a:latin typeface="Times New Roman"/>
                <a:cs typeface="Times New Roman"/>
              </a:rPr>
              <a:t> K </a:t>
            </a:r>
            <a:r>
              <a:rPr lang="en-US" sz="2400" dirty="0" err="1">
                <a:latin typeface="Times New Roman"/>
                <a:cs typeface="Times New Roman"/>
              </a:rPr>
              <a:t>máu</a:t>
            </a:r>
            <a:r>
              <a:rPr lang="en-US" sz="2400" dirty="0">
                <a:latin typeface="Times New Roman"/>
                <a:cs typeface="Times New Roman"/>
              </a:rPr>
              <a:t>…</a:t>
            </a:r>
          </a:p>
          <a:p>
            <a:pPr lvl="1">
              <a:lnSpc>
                <a:spcPct val="150000"/>
              </a:lnSpc>
            </a:pPr>
            <a:r>
              <a:rPr lang="en-US" sz="2400" dirty="0" err="1">
                <a:latin typeface="Times New Roman"/>
                <a:cs typeface="Times New Roman"/>
              </a:rPr>
              <a:t>Cơ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 err="1">
                <a:latin typeface="Times New Roman"/>
                <a:cs typeface="Times New Roman"/>
              </a:rPr>
              <a:t>và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 err="1">
                <a:latin typeface="Times New Roman"/>
                <a:cs typeface="Times New Roman"/>
              </a:rPr>
              <a:t>mô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 err="1">
                <a:latin typeface="Times New Roman"/>
                <a:cs typeface="Times New Roman"/>
              </a:rPr>
              <a:t>liên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 err="1">
                <a:latin typeface="Times New Roman"/>
                <a:cs typeface="Times New Roman"/>
              </a:rPr>
              <a:t>kết</a:t>
            </a:r>
            <a:r>
              <a:rPr lang="en-US" sz="2400" dirty="0">
                <a:latin typeface="Times New Roman"/>
                <a:cs typeface="Times New Roman"/>
              </a:rPr>
              <a:t>: </a:t>
            </a:r>
            <a:r>
              <a:rPr lang="en-US" sz="2400" dirty="0" err="1">
                <a:latin typeface="Times New Roman"/>
                <a:cs typeface="Times New Roman"/>
              </a:rPr>
              <a:t>Xơ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 err="1">
                <a:latin typeface="Times New Roman"/>
                <a:cs typeface="Times New Roman"/>
              </a:rPr>
              <a:t>cứng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 err="1">
                <a:latin typeface="Times New Roman"/>
                <a:cs typeface="Times New Roman"/>
              </a:rPr>
              <a:t>bì</a:t>
            </a:r>
            <a:r>
              <a:rPr lang="en-US" sz="2400" dirty="0">
                <a:latin typeface="Times New Roman"/>
                <a:cs typeface="Times New Roman"/>
              </a:rPr>
              <a:t>, Lupus, amyloidosis</a:t>
            </a:r>
            <a:r>
              <a:rPr lang="en-US" sz="2400" dirty="0" smtClean="0">
                <a:latin typeface="Times New Roman"/>
                <a:cs typeface="Times New Roman"/>
              </a:rPr>
              <a:t>…</a:t>
            </a:r>
            <a:endParaRPr lang="en-US" sz="2400" dirty="0" smtClean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/>
                <a:cs typeface="Times New Roman"/>
              </a:rPr>
              <a:t>Thai </a:t>
            </a:r>
            <a:r>
              <a:rPr lang="en-US" sz="2400" dirty="0" err="1" smtClean="0">
                <a:latin typeface="Times New Roman"/>
                <a:cs typeface="Times New Roman"/>
              </a:rPr>
              <a:t>kỳ</a:t>
            </a:r>
            <a:endParaRPr lang="en-US" sz="2400" dirty="0" smtClean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Times New Roman"/>
                <a:cs typeface="Times New Roman"/>
              </a:rPr>
              <a:t>Thuốc</a:t>
            </a:r>
            <a:endParaRPr lang="en-US" sz="2400" dirty="0" smtClean="0">
              <a:latin typeface="Times New Roman"/>
              <a:cs typeface="Times New Roman"/>
            </a:endParaRPr>
          </a:p>
          <a:p>
            <a:pPr lvl="1"/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78773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70"/>
            <a:ext cx="8229600" cy="574844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/>
                <a:cs typeface="Times New Roman"/>
              </a:rPr>
              <a:t>TÁO BÓN </a:t>
            </a:r>
            <a:r>
              <a:rPr lang="en-US" sz="2800" dirty="0" smtClean="0">
                <a:latin typeface="Times New Roman"/>
                <a:cs typeface="Times New Roman"/>
              </a:rPr>
              <a:t>THỨ </a:t>
            </a:r>
            <a:r>
              <a:rPr lang="en-US" sz="2800" dirty="0" smtClean="0">
                <a:latin typeface="Times New Roman"/>
                <a:cs typeface="Times New Roman"/>
              </a:rPr>
              <a:t>PHÁT</a:t>
            </a:r>
            <a:endParaRPr lang="en-US" sz="2800" dirty="0">
              <a:latin typeface="Times New Roman"/>
              <a:cs typeface="Times New Roman"/>
            </a:endParaRPr>
          </a:p>
        </p:txBody>
      </p:sp>
      <p:pic>
        <p:nvPicPr>
          <p:cNvPr id="4" name="Content Placeholder 3" descr="Screen Shot 2022-06-06 at 11.10.58 P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" r="-921"/>
          <a:stretch/>
        </p:blipFill>
        <p:spPr>
          <a:xfrm>
            <a:off x="579182" y="588214"/>
            <a:ext cx="7963239" cy="5964740"/>
          </a:xfrm>
        </p:spPr>
      </p:pic>
    </p:spTree>
    <p:extLst>
      <p:ext uri="{BB962C8B-B14F-4D97-AF65-F5344CB8AC3E}">
        <p14:creationId xmlns:p14="http://schemas.microsoft.com/office/powerpoint/2010/main" val="717225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686"/>
            <a:ext cx="8229600" cy="574844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/>
                <a:cs typeface="Times New Roman"/>
              </a:rPr>
              <a:t>DỊCH TỄ </a:t>
            </a:r>
            <a:endParaRPr lang="en-US" sz="2800" dirty="0">
              <a:latin typeface="Times New Roman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5790"/>
            <a:ext cx="8229600" cy="519037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/>
                <a:cs typeface="Times New Roman"/>
              </a:rPr>
              <a:t>Worldwide prevalence of 15%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/>
                <a:cs typeface="Times New Roman"/>
              </a:rPr>
              <a:t>North America: 12-19%, Canada: up to 27%, Spain: up to 30%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/>
                <a:cs typeface="Times New Roman"/>
              </a:rPr>
              <a:t>Vietnam Health Monitor (2003) 28,7% </a:t>
            </a:r>
            <a:endParaRPr lang="en-US" sz="2400" dirty="0" smtClean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/>
                <a:cs typeface="Times New Roman"/>
              </a:rPr>
              <a:t>More prevalent in women (3:1)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/>
                <a:cs typeface="Times New Roman"/>
              </a:rPr>
              <a:t>Prevalence increases progressively after 60 years of age</a:t>
            </a:r>
          </a:p>
        </p:txBody>
      </p:sp>
    </p:spTree>
    <p:extLst>
      <p:ext uri="{BB962C8B-B14F-4D97-AF65-F5344CB8AC3E}">
        <p14:creationId xmlns:p14="http://schemas.microsoft.com/office/powerpoint/2010/main" val="1844321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0421"/>
            <a:ext cx="8229600" cy="574844"/>
          </a:xfrm>
        </p:spPr>
        <p:txBody>
          <a:bodyPr>
            <a:normAutofit fontScale="90000"/>
          </a:bodyPr>
          <a:lstStyle/>
          <a:p>
            <a:r>
              <a:rPr lang="en-US" sz="4000" dirty="0" smtClean="0">
                <a:latin typeface="Times New Roman"/>
                <a:cs typeface="Times New Roman"/>
              </a:rPr>
              <a:t>ĐỊNH NGHĨA TÁO BÓN</a:t>
            </a:r>
            <a:endParaRPr lang="en-US" sz="4000" dirty="0">
              <a:latin typeface="Times New Roman"/>
              <a:cs typeface="Times New Roman"/>
            </a:endParaRPr>
          </a:p>
        </p:txBody>
      </p:sp>
      <p:pic>
        <p:nvPicPr>
          <p:cNvPr id="4" name="Content Placeholder 3" descr="Screen Shot 2022-06-06 at 6.20.41 P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649" b="2411"/>
          <a:stretch/>
        </p:blipFill>
        <p:spPr>
          <a:xfrm>
            <a:off x="457200" y="909053"/>
            <a:ext cx="8229600" cy="2245895"/>
          </a:xfrm>
        </p:spPr>
      </p:pic>
      <p:pic>
        <p:nvPicPr>
          <p:cNvPr id="6" name="Picture 5" descr="Screen Shot 2022-06-06 at 6.20.5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95" y="3134718"/>
            <a:ext cx="7700210" cy="12204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49579" y="3985797"/>
            <a:ext cx="467894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Constipation is characterized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626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/>
                <a:cs typeface="Times New Roman"/>
              </a:rPr>
              <a:t>SINH LÝ ĐẠI TIỆN</a:t>
            </a:r>
            <a:endParaRPr lang="en-US" sz="4000" dirty="0">
              <a:latin typeface="Times New Roman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35264"/>
            <a:ext cx="8229600" cy="539090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Times"/>
                <a:cs typeface="Times"/>
              </a:rPr>
              <a:t>TẠO PHÂN</a:t>
            </a:r>
          </a:p>
          <a:p>
            <a:pPr>
              <a:lnSpc>
                <a:spcPct val="150000"/>
              </a:lnSpc>
            </a:pPr>
            <a:r>
              <a:rPr lang="en-US" sz="2000" dirty="0" err="1" smtClean="0">
                <a:latin typeface="Times"/>
                <a:cs typeface="Times"/>
              </a:rPr>
              <a:t>Thức</a:t>
            </a:r>
            <a:r>
              <a:rPr lang="en-US" sz="2000" dirty="0" smtClean="0">
                <a:latin typeface="Times"/>
                <a:cs typeface="Times"/>
              </a:rPr>
              <a:t> </a:t>
            </a:r>
            <a:r>
              <a:rPr lang="en-US" sz="2000" dirty="0" err="1" smtClean="0">
                <a:latin typeface="Times"/>
                <a:cs typeface="Times"/>
              </a:rPr>
              <a:t>ăn</a:t>
            </a:r>
            <a:r>
              <a:rPr lang="en-US" sz="2000" dirty="0" smtClean="0">
                <a:latin typeface="Times"/>
                <a:cs typeface="Times"/>
              </a:rPr>
              <a:t> </a:t>
            </a:r>
            <a:r>
              <a:rPr lang="en-US" sz="2000" dirty="0" err="1" smtClean="0">
                <a:latin typeface="Times"/>
                <a:cs typeface="Times"/>
              </a:rPr>
              <a:t>dạng</a:t>
            </a:r>
            <a:r>
              <a:rPr lang="en-US" sz="2000" dirty="0" smtClean="0">
                <a:latin typeface="Times"/>
                <a:cs typeface="Times"/>
              </a:rPr>
              <a:t> </a:t>
            </a:r>
            <a:r>
              <a:rPr lang="en-US" sz="2000" dirty="0" err="1" smtClean="0">
                <a:latin typeface="Times"/>
                <a:cs typeface="Times"/>
              </a:rPr>
              <a:t>lỏng</a:t>
            </a:r>
            <a:r>
              <a:rPr lang="en-US" sz="2000" dirty="0" smtClean="0">
                <a:latin typeface="Times"/>
                <a:cs typeface="Times"/>
              </a:rPr>
              <a:t> qua </a:t>
            </a:r>
            <a:r>
              <a:rPr lang="en-US" sz="2000" dirty="0" err="1" smtClean="0">
                <a:latin typeface="Times"/>
                <a:cs typeface="Times"/>
              </a:rPr>
              <a:t>ruột</a:t>
            </a:r>
            <a:r>
              <a:rPr lang="en-US" sz="2000" dirty="0" smtClean="0">
                <a:latin typeface="Times"/>
                <a:cs typeface="Times"/>
              </a:rPr>
              <a:t> </a:t>
            </a:r>
            <a:r>
              <a:rPr lang="en-US" sz="2000" dirty="0" err="1" smtClean="0">
                <a:latin typeface="Times"/>
                <a:cs typeface="Times"/>
              </a:rPr>
              <a:t>già</a:t>
            </a:r>
            <a:r>
              <a:rPr lang="en-US" sz="2000" dirty="0" smtClean="0">
                <a:latin typeface="Times"/>
                <a:cs typeface="Times"/>
              </a:rPr>
              <a:t> </a:t>
            </a:r>
            <a:r>
              <a:rPr lang="en-US" sz="2000" dirty="0" err="1" smtClean="0">
                <a:latin typeface="Times"/>
                <a:cs typeface="Times"/>
              </a:rPr>
              <a:t>được</a:t>
            </a:r>
            <a:r>
              <a:rPr lang="en-US" sz="2000" dirty="0" smtClean="0">
                <a:latin typeface="Times"/>
                <a:cs typeface="Times"/>
              </a:rPr>
              <a:t> </a:t>
            </a:r>
            <a:r>
              <a:rPr lang="en-US" sz="2000" dirty="0" err="1" smtClean="0">
                <a:latin typeface="Times"/>
                <a:cs typeface="Times"/>
              </a:rPr>
              <a:t>hấp</a:t>
            </a:r>
            <a:r>
              <a:rPr lang="en-US" sz="2000" dirty="0" smtClean="0">
                <a:latin typeface="Times"/>
                <a:cs typeface="Times"/>
              </a:rPr>
              <a:t> </a:t>
            </a:r>
            <a:r>
              <a:rPr lang="en-US" sz="2000" dirty="0" err="1" smtClean="0">
                <a:latin typeface="Times"/>
                <a:cs typeface="Times"/>
              </a:rPr>
              <a:t>thu</a:t>
            </a:r>
            <a:r>
              <a:rPr lang="en-US" sz="2000" dirty="0" smtClean="0">
                <a:latin typeface="Times"/>
                <a:cs typeface="Times"/>
              </a:rPr>
              <a:t> 90% </a:t>
            </a:r>
            <a:r>
              <a:rPr lang="en-US" sz="2000" dirty="0" err="1">
                <a:latin typeface="Times"/>
                <a:cs typeface="Times"/>
              </a:rPr>
              <a:t>lượng</a:t>
            </a:r>
            <a:r>
              <a:rPr lang="en-US" sz="2000" dirty="0">
                <a:latin typeface="Times"/>
                <a:cs typeface="Times"/>
              </a:rPr>
              <a:t> </a:t>
            </a:r>
            <a:r>
              <a:rPr lang="en-US" sz="2000" dirty="0" err="1" smtClean="0">
                <a:latin typeface="Times"/>
                <a:cs typeface="Times"/>
              </a:rPr>
              <a:t>nước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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phân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dạng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rắn</a:t>
            </a:r>
            <a:endParaRPr lang="en-US" sz="2000" dirty="0" smtClean="0">
              <a:latin typeface="Times"/>
              <a:cs typeface="Times"/>
              <a:sym typeface="Wingdings"/>
            </a:endParaRPr>
          </a:p>
          <a:p>
            <a:pPr>
              <a:lnSpc>
                <a:spcPct val="150000"/>
              </a:lnSpc>
            </a:pPr>
            <a:r>
              <a:rPr lang="en-US" sz="2000" dirty="0" err="1" smtClean="0">
                <a:latin typeface="Times"/>
                <a:cs typeface="Times"/>
                <a:sym typeface="Wingdings"/>
              </a:rPr>
              <a:t>Đại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tràng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co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bóp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đẩy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khối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phân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xuống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trực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tràng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: 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HAPC ~ 6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lần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/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ngày</a:t>
            </a:r>
            <a:endParaRPr lang="en-US" sz="2000" dirty="0" smtClean="0">
              <a:latin typeface="Times"/>
              <a:cs typeface="Times"/>
              <a:sym typeface="Wingdings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Times"/>
                <a:cs typeface="Times"/>
                <a:sym typeface="Wingdings"/>
              </a:rPr>
              <a:t>TỐNG PHÂN</a:t>
            </a:r>
          </a:p>
          <a:p>
            <a:pPr>
              <a:lnSpc>
                <a:spcPct val="150000"/>
              </a:lnSpc>
            </a:pPr>
            <a:r>
              <a:rPr lang="en-US" sz="2000" dirty="0" err="1" smtClean="0">
                <a:latin typeface="Times"/>
                <a:cs typeface="Times"/>
                <a:sym typeface="Wingdings"/>
              </a:rPr>
              <a:t>Phản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xạ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phó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giao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cảm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000" dirty="0" err="1" smtClean="0">
                <a:latin typeface="Times"/>
                <a:cs typeface="Times"/>
                <a:sym typeface="Wingdings"/>
              </a:rPr>
              <a:t>Thụ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thể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thành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trực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tràngTrung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khu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S2-S4 /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não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</a:t>
            </a:r>
          </a:p>
          <a:p>
            <a:pPr lvl="1">
              <a:lnSpc>
                <a:spcPct val="150000"/>
              </a:lnSpc>
            </a:pPr>
            <a:r>
              <a:rPr lang="en-US" sz="2000" dirty="0" err="1">
                <a:latin typeface="Times"/>
                <a:cs typeface="Times"/>
                <a:sym typeface="Wingdings"/>
              </a:rPr>
              <a:t>Giãn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cơ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thắt</a:t>
            </a:r>
            <a:r>
              <a:rPr lang="en-US" sz="2000" dirty="0">
                <a:latin typeface="Times"/>
                <a:cs typeface="Times"/>
                <a:sym typeface="Wingdings"/>
              </a:rPr>
              <a:t> HM,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cơ</a:t>
            </a:r>
            <a:r>
              <a:rPr lang="en-US" sz="2000" dirty="0">
                <a:latin typeface="Times"/>
                <a:cs typeface="Times"/>
                <a:sym typeface="Wingdings"/>
              </a:rPr>
              <a:t> mu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trực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tràng</a:t>
            </a:r>
            <a:endParaRPr lang="en-US" sz="2000" dirty="0">
              <a:latin typeface="Times"/>
              <a:cs typeface="Times"/>
              <a:sym typeface="Wingdings"/>
            </a:endParaRPr>
          </a:p>
          <a:p>
            <a:pPr lvl="1">
              <a:lnSpc>
                <a:spcPct val="150000"/>
              </a:lnSpc>
            </a:pPr>
            <a:r>
              <a:rPr lang="en-US" sz="2000" dirty="0" err="1">
                <a:latin typeface="Times"/>
                <a:cs typeface="Times"/>
                <a:sym typeface="Wingdings"/>
              </a:rPr>
              <a:t>Tăng</a:t>
            </a:r>
            <a:r>
              <a:rPr lang="en-US" sz="2000" dirty="0">
                <a:latin typeface="Times"/>
                <a:cs typeface="Times"/>
                <a:sym typeface="Wingdings"/>
              </a:rPr>
              <a:t> co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bóp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đại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tràng</a:t>
            </a:r>
            <a:endParaRPr lang="en-US" sz="2000" dirty="0">
              <a:latin typeface="Times"/>
              <a:cs typeface="Times"/>
              <a:sym typeface="Wingdings"/>
            </a:endParaRPr>
          </a:p>
          <a:p>
            <a:pPr lvl="1">
              <a:lnSpc>
                <a:spcPct val="150000"/>
              </a:lnSpc>
            </a:pPr>
            <a:r>
              <a:rPr lang="en-US" sz="2000" dirty="0" err="1">
                <a:latin typeface="Times"/>
                <a:cs typeface="Times"/>
                <a:sym typeface="Wingdings"/>
              </a:rPr>
              <a:t>Hít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sâu</a:t>
            </a:r>
            <a:r>
              <a:rPr lang="en-US" sz="2000" dirty="0">
                <a:latin typeface="Times"/>
                <a:cs typeface="Times"/>
                <a:sym typeface="Wingdings"/>
              </a:rPr>
              <a:t>,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đóng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thanh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môn</a:t>
            </a:r>
            <a:r>
              <a:rPr lang="en-US" sz="2000" dirty="0">
                <a:latin typeface="Times"/>
                <a:cs typeface="Times"/>
                <a:sym typeface="Wingdings"/>
              </a:rPr>
              <a:t>, co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cơ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thành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bụng</a:t>
            </a:r>
            <a:r>
              <a:rPr lang="en-US" sz="2000" dirty="0">
                <a:latin typeface="Times"/>
                <a:cs typeface="Times"/>
                <a:sym typeface="Wingdings"/>
              </a:rPr>
              <a:t> (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động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tác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rặn</a:t>
            </a:r>
            <a:r>
              <a:rPr lang="en-US" sz="2000" dirty="0">
                <a:latin typeface="Times"/>
                <a:cs typeface="Times"/>
                <a:sym typeface="Wingdings"/>
              </a:rPr>
              <a:t>) </a:t>
            </a:r>
          </a:p>
          <a:p>
            <a:pPr lvl="1">
              <a:lnSpc>
                <a:spcPct val="150000"/>
              </a:lnSpc>
            </a:pPr>
            <a:endParaRPr lang="en-US" sz="2000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345815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/>
                <a:cs typeface="Times New Roman"/>
              </a:rPr>
              <a:t>SINH LÝ ĐẠI TIỆN</a:t>
            </a:r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4" name="yt1s.com - How the bowel works_360p.mp4 (Converted).m4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3088" y="1613568"/>
            <a:ext cx="7996237" cy="4525963"/>
          </a:xfrm>
        </p:spPr>
      </p:pic>
      <p:sp>
        <p:nvSpPr>
          <p:cNvPr id="3" name="TextBox 2"/>
          <p:cNvSpPr txBox="1"/>
          <p:nvPr/>
        </p:nvSpPr>
        <p:spPr>
          <a:xfrm>
            <a:off x="8716211" y="653715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7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7104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/>
                <a:cs typeface="Times New Roman"/>
              </a:rPr>
              <a:t>CƠ MU TRỰC TRÀNG</a:t>
            </a:r>
            <a:endParaRPr lang="en-US" sz="4000" dirty="0">
              <a:latin typeface="Times New Roman"/>
              <a:cs typeface="Times New Roman"/>
            </a:endParaRPr>
          </a:p>
        </p:txBody>
      </p:sp>
      <p:pic>
        <p:nvPicPr>
          <p:cNvPr id="5" name="Content Placeholder 4" descr="Screen Shot 2022-05-30 at 2.45.34 A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9" b="12797"/>
          <a:stretch/>
        </p:blipFill>
        <p:spPr>
          <a:xfrm>
            <a:off x="-1" y="1310104"/>
            <a:ext cx="9170129" cy="5547896"/>
          </a:xfrm>
        </p:spPr>
      </p:pic>
      <p:pic>
        <p:nvPicPr>
          <p:cNvPr id="6" name="Picture 5" descr="Muscles-of-the-anal-canal-The-normal-anal-canal-is-a-closed-tube-surrounded-throughou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642" y="2834104"/>
            <a:ext cx="4708358" cy="374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09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7104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/>
                <a:cs typeface="Times New Roman"/>
              </a:rPr>
              <a:t>CƠ MU TRỰC TRÀNG</a:t>
            </a:r>
            <a:endParaRPr lang="en-US" sz="4000" dirty="0">
              <a:latin typeface="Times New Roman"/>
              <a:cs typeface="Times New Roman"/>
            </a:endParaRPr>
          </a:p>
        </p:txBody>
      </p:sp>
      <p:pic>
        <p:nvPicPr>
          <p:cNvPr id="4" name="Content Placeholder 3" descr="Screen Shot 2022-05-30 at 3.15.33 A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71" b="3004"/>
          <a:stretch/>
        </p:blipFill>
        <p:spPr>
          <a:xfrm>
            <a:off x="564147" y="1403684"/>
            <a:ext cx="8229600" cy="4999790"/>
          </a:xfrm>
        </p:spPr>
      </p:pic>
    </p:spTree>
    <p:extLst>
      <p:ext uri="{BB962C8B-B14F-4D97-AF65-F5344CB8AC3E}">
        <p14:creationId xmlns:p14="http://schemas.microsoft.com/office/powerpoint/2010/main" val="385209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/>
                <a:cs typeface="Times New Roman"/>
              </a:rPr>
              <a:t>SINH LÝ ĐẠI TIỆN</a:t>
            </a:r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4" name="ssc2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9082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0421"/>
            <a:ext cx="8229600" cy="574844"/>
          </a:xfrm>
        </p:spPr>
        <p:txBody>
          <a:bodyPr>
            <a:normAutofit fontScale="90000"/>
          </a:bodyPr>
          <a:lstStyle/>
          <a:p>
            <a:r>
              <a:rPr lang="en-US" sz="4000" dirty="0" smtClean="0">
                <a:latin typeface="Times New Roman"/>
                <a:cs typeface="Times New Roman"/>
              </a:rPr>
              <a:t>NGUYÊN NHÂN TÁO BÓN</a:t>
            </a:r>
            <a:endParaRPr lang="en-US" sz="4000" dirty="0">
              <a:latin typeface="Times New Roman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263" y="1377882"/>
            <a:ext cx="4649537" cy="23394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 smtClean="0">
                <a:latin typeface="Times"/>
                <a:cs typeface="Times"/>
                <a:sym typeface="Wingdings"/>
              </a:rPr>
              <a:t>Giảm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co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bóp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đại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tràng</a:t>
            </a:r>
            <a:endParaRPr lang="en-US" sz="2000" dirty="0" smtClean="0">
              <a:latin typeface="Times"/>
              <a:cs typeface="Times"/>
              <a:sym typeface="Wingdings"/>
            </a:endParaRPr>
          </a:p>
          <a:p>
            <a:pPr>
              <a:lnSpc>
                <a:spcPct val="150000"/>
              </a:lnSpc>
            </a:pPr>
            <a:r>
              <a:rPr lang="en-US" sz="2000" dirty="0" err="1" smtClean="0">
                <a:latin typeface="Times"/>
                <a:cs typeface="Times"/>
                <a:sym typeface="Wingdings"/>
              </a:rPr>
              <a:t>Giảm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cảm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giác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trực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tràng</a:t>
            </a:r>
            <a:endParaRPr lang="en-US" sz="2000" dirty="0" smtClean="0">
              <a:latin typeface="Times"/>
              <a:cs typeface="Times"/>
              <a:sym typeface="Wingdings"/>
            </a:endParaRPr>
          </a:p>
          <a:p>
            <a:pPr>
              <a:lnSpc>
                <a:spcPct val="150000"/>
              </a:lnSpc>
            </a:pPr>
            <a:r>
              <a:rPr lang="en-US" sz="2000" dirty="0" err="1" smtClean="0">
                <a:latin typeface="Times"/>
                <a:cs typeface="Times"/>
                <a:sym typeface="Wingdings"/>
              </a:rPr>
              <a:t>Giảm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hoạt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động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thần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kinh</a:t>
            </a:r>
            <a:endParaRPr lang="en-US" sz="2000" dirty="0" smtClean="0">
              <a:latin typeface="Times"/>
              <a:cs typeface="Times"/>
              <a:sym typeface="Wingdings"/>
            </a:endParaRPr>
          </a:p>
          <a:p>
            <a:pPr>
              <a:lnSpc>
                <a:spcPct val="150000"/>
              </a:lnSpc>
            </a:pPr>
            <a:r>
              <a:rPr lang="en-US" sz="2000" dirty="0" err="1" smtClean="0">
                <a:latin typeface="Times"/>
                <a:cs typeface="Times"/>
                <a:sym typeface="Wingdings"/>
              </a:rPr>
              <a:t>Bài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xuất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phân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kém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hiệu</a:t>
            </a:r>
            <a:r>
              <a:rPr lang="en-US" sz="2000" dirty="0" smtClean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 smtClean="0">
                <a:latin typeface="Times"/>
                <a:cs typeface="Times"/>
                <a:sym typeface="Wingdings"/>
              </a:rPr>
              <a:t>quả</a:t>
            </a:r>
            <a:endParaRPr lang="en-US" sz="2000" dirty="0" smtClean="0">
              <a:latin typeface="Times"/>
              <a:cs typeface="Times"/>
              <a:sym typeface="Wingding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2210" y="2302831"/>
            <a:ext cx="18715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imes New Roman"/>
                <a:cs typeface="Times New Roman"/>
              </a:rPr>
              <a:t>TÁC NHÂN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2713789" y="2435572"/>
            <a:ext cx="1176420" cy="267369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42210" y="4072693"/>
            <a:ext cx="77306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latin typeface="Times"/>
                <a:cs typeface="Times"/>
                <a:sym typeface="Wingdings"/>
              </a:rPr>
              <a:t>Táo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bón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nguyên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phát</a:t>
            </a:r>
            <a:r>
              <a:rPr lang="en-US" sz="2000" dirty="0">
                <a:latin typeface="Times"/>
                <a:cs typeface="Times"/>
                <a:sym typeface="Wingdings"/>
              </a:rPr>
              <a:t>: Do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những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vấn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đề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nội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tại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của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ruột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và</a:t>
            </a:r>
            <a:r>
              <a:rPr lang="en-US" sz="2000" dirty="0">
                <a:latin typeface="Times"/>
                <a:cs typeface="Times"/>
                <a:sym typeface="Wingdings"/>
              </a:rPr>
              <a:t> HMTT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latin typeface="Times"/>
                <a:cs typeface="Times"/>
                <a:sym typeface="Wingdings"/>
              </a:rPr>
              <a:t>Táo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bón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thứ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phát</a:t>
            </a:r>
            <a:r>
              <a:rPr lang="en-US" sz="2000" dirty="0">
                <a:latin typeface="Times"/>
                <a:cs typeface="Times"/>
                <a:sym typeface="Wingdings"/>
              </a:rPr>
              <a:t>: Do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bệnh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lý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cơ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quan</a:t>
            </a:r>
            <a:r>
              <a:rPr lang="en-US" sz="2000" dirty="0">
                <a:latin typeface="Times"/>
                <a:cs typeface="Times"/>
                <a:sym typeface="Wingdings"/>
              </a:rPr>
              <a:t>,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hệ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thống</a:t>
            </a:r>
            <a:r>
              <a:rPr lang="en-US" sz="2000" dirty="0">
                <a:latin typeface="Times"/>
                <a:cs typeface="Times"/>
                <a:sym typeface="Wingdings"/>
              </a:rPr>
              <a:t>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hoặc</a:t>
            </a:r>
            <a:r>
              <a:rPr lang="en-US" sz="2000" dirty="0">
                <a:latin typeface="Times"/>
                <a:cs typeface="Times"/>
                <a:sym typeface="Wingdings"/>
              </a:rPr>
              <a:t> do </a:t>
            </a:r>
            <a:r>
              <a:rPr lang="en-US" sz="2000" dirty="0" err="1">
                <a:latin typeface="Times"/>
                <a:cs typeface="Times"/>
                <a:sym typeface="Wingdings"/>
              </a:rPr>
              <a:t>thuốc</a:t>
            </a:r>
            <a:endParaRPr lang="en-US" sz="2000" dirty="0">
              <a:latin typeface="Times"/>
              <a:cs typeface="Times"/>
              <a:sym typeface="Wingdings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04562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61"/>
            <a:ext cx="8229600" cy="574844"/>
          </a:xfrm>
        </p:spPr>
        <p:txBody>
          <a:bodyPr>
            <a:normAutofit fontScale="90000"/>
          </a:bodyPr>
          <a:lstStyle/>
          <a:p>
            <a:r>
              <a:rPr lang="en-US" sz="4000" dirty="0" smtClean="0">
                <a:latin typeface="Times New Roman"/>
                <a:cs typeface="Times New Roman"/>
              </a:rPr>
              <a:t>TÁO BÓN NGUYÊN PHÁT</a:t>
            </a:r>
            <a:endParaRPr lang="en-US" sz="4000" dirty="0">
              <a:latin typeface="Times New Roman"/>
              <a:cs typeface="Times New Roman"/>
            </a:endParaRPr>
          </a:p>
        </p:txBody>
      </p:sp>
      <p:pic>
        <p:nvPicPr>
          <p:cNvPr id="4" name="Content Placeholder 3" descr="Screen Shot 2022-06-06 at 6.48.15 P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7" t="-281" b="-281"/>
          <a:stretch/>
        </p:blipFill>
        <p:spPr>
          <a:xfrm rot="5400000">
            <a:off x="3058234" y="-1262424"/>
            <a:ext cx="3503095" cy="7498475"/>
          </a:xfrm>
        </p:spPr>
      </p:pic>
      <p:pic>
        <p:nvPicPr>
          <p:cNvPr id="6" name="Picture 5" descr="Screen Shot 2022-06-06 at 6.55.3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492" y="4224555"/>
            <a:ext cx="67056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209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12014</TotalTime>
  <Words>381</Words>
  <Application>Microsoft Macintosh PowerPoint</Application>
  <PresentationFormat>On-screen Show (4:3)</PresentationFormat>
  <Paragraphs>65</Paragraphs>
  <Slides>14</Slides>
  <Notes>13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TÁO BÓN SINH LÝ ĐẠI TIỆN NGUYÊN NHÂN &amp; DỊCH TỄ TÁO BÓN</vt:lpstr>
      <vt:lpstr>ĐỊNH NGHĨA TÁO BÓN</vt:lpstr>
      <vt:lpstr>SINH LÝ ĐẠI TIỆN</vt:lpstr>
      <vt:lpstr>SINH LÝ ĐẠI TIỆN</vt:lpstr>
      <vt:lpstr>CƠ MU TRỰC TRÀNG</vt:lpstr>
      <vt:lpstr>CƠ MU TRỰC TRÀNG</vt:lpstr>
      <vt:lpstr>SINH LÝ ĐẠI TIỆN</vt:lpstr>
      <vt:lpstr>NGUYÊN NHÂN TÁO BÓN</vt:lpstr>
      <vt:lpstr>TÁO BÓN NGUYÊN PHÁT</vt:lpstr>
      <vt:lpstr>TÁO BÓN NGUYÊN PHÁT</vt:lpstr>
      <vt:lpstr>RỐI LOẠN TỐNG PHÂN</vt:lpstr>
      <vt:lpstr>TÁO BÓN THỨ PHÁT</vt:lpstr>
      <vt:lpstr>TÁO BÓN THỨ PHÁT</vt:lpstr>
      <vt:lpstr>DỊCH TỄ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TÁO BÓN SINH LÝ BỆNH-NGUYÊN NHÂN-DỊCH TỄ</dc:title>
  <dc:creator>MinhNgoc Pham</dc:creator>
  <cp:lastModifiedBy>MinhNgoc Pham</cp:lastModifiedBy>
  <cp:revision>50</cp:revision>
  <dcterms:created xsi:type="dcterms:W3CDTF">2022-05-29T03:54:36Z</dcterms:created>
  <dcterms:modified xsi:type="dcterms:W3CDTF">2022-06-06T17:52:21Z</dcterms:modified>
</cp:coreProperties>
</file>